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81" r:id="rId3"/>
    <p:sldId id="307" r:id="rId4"/>
    <p:sldId id="300" r:id="rId5"/>
    <p:sldId id="308" r:id="rId6"/>
    <p:sldId id="311" r:id="rId7"/>
    <p:sldId id="298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BD8"/>
    <a:srgbClr val="FFC4BC"/>
    <a:srgbClr val="BDC9C8"/>
    <a:srgbClr val="FFEB00"/>
    <a:srgbClr val="FEF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9"/>
    <p:restoredTop sz="52015"/>
  </p:normalViewPr>
  <p:slideViewPr>
    <p:cSldViewPr snapToGrid="0" snapToObjects="1" showGuides="1">
      <p:cViewPr varScale="1">
        <p:scale>
          <a:sx n="112" d="100"/>
          <a:sy n="112" d="100"/>
        </p:scale>
        <p:origin x="576" y="184"/>
      </p:cViewPr>
      <p:guideLst>
        <p:guide orient="horz" pos="2163"/>
        <p:guide pos="3839"/>
        <p:guide orient="horz" pos="255"/>
        <p:guide orient="horz" pos="4065"/>
        <p:guide pos="244"/>
        <p:guide pos="7420"/>
        <p:guide orient="horz" pos="527"/>
        <p:guide pos="564"/>
        <p:guide orient="horz" pos="3790"/>
        <p:guide pos="6660"/>
        <p:guide orient="horz" pos="3104"/>
        <p:guide pos="5428"/>
        <p:guide pos="2252"/>
        <p:guide pos="7151"/>
        <p:guide orient="horz" pos="12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9" d="100"/>
        <a:sy n="10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4F202D-56AB-AD46-8B88-A20FB594FC05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第二级</a:t>
            </a:r>
            <a:endParaRPr kumimoji="1" lang="zh-CN" altLang="en-US"/>
          </a:p>
          <a:p>
            <a:pPr lvl="2"/>
            <a:r>
              <a:rPr kumimoji="1" lang="zh-CN" altLang="en-US"/>
              <a:t>第三级</a:t>
            </a:r>
            <a:endParaRPr kumimoji="1" lang="zh-CN" altLang="en-US"/>
          </a:p>
          <a:p>
            <a:pPr lvl="3"/>
            <a:r>
              <a:rPr kumimoji="1" lang="zh-CN" altLang="en-US"/>
              <a:t>第四级</a:t>
            </a:r>
            <a:endParaRPr kumimoji="1" lang="zh-CN" altLang="en-US"/>
          </a:p>
          <a:p>
            <a:pPr lvl="4"/>
            <a:r>
              <a:rPr kumimoji="1" lang="zh-CN" altLang="en-US"/>
              <a:t>第五级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B5C9AC-9A58-5B43-8EE4-456B288E9FA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130300" y="1181100"/>
            <a:ext cx="9563100" cy="46482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第二级</a:t>
            </a:r>
            <a:endParaRPr kumimoji="1" lang="zh-CN" altLang="en-US"/>
          </a:p>
          <a:p>
            <a:pPr lvl="2"/>
            <a:r>
              <a:rPr kumimoji="1" lang="zh-CN" altLang="en-US"/>
              <a:t>第三级</a:t>
            </a:r>
            <a:endParaRPr kumimoji="1" lang="zh-CN" altLang="en-US"/>
          </a:p>
          <a:p>
            <a:pPr lvl="3"/>
            <a:r>
              <a:rPr kumimoji="1" lang="zh-CN" altLang="en-US"/>
              <a:t>第四级</a:t>
            </a:r>
            <a:endParaRPr kumimoji="1" lang="zh-CN" altLang="en-US"/>
          </a:p>
          <a:p>
            <a:pPr lvl="4"/>
            <a:r>
              <a:rPr kumimoji="1" lang="zh-CN" altLang="en-US"/>
              <a:t>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84F3D-506F-864C-BDB5-56336662A6E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9C21-9AC6-A440-98D9-A457D739E2F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第二级</a:t>
            </a:r>
            <a:endParaRPr kumimoji="1" lang="zh-CN" altLang="en-US"/>
          </a:p>
          <a:p>
            <a:pPr lvl="2"/>
            <a:r>
              <a:rPr kumimoji="1" lang="zh-CN" altLang="en-US"/>
              <a:t>第三级</a:t>
            </a:r>
            <a:endParaRPr kumimoji="1" lang="zh-CN" altLang="en-US"/>
          </a:p>
          <a:p>
            <a:pPr lvl="3"/>
            <a:r>
              <a:rPr kumimoji="1" lang="zh-CN" altLang="en-US"/>
              <a:t>第四级</a:t>
            </a:r>
            <a:endParaRPr kumimoji="1" lang="zh-CN" altLang="en-US"/>
          </a:p>
          <a:p>
            <a:pPr lvl="4"/>
            <a:r>
              <a:rPr kumimoji="1" lang="zh-CN" altLang="en-US"/>
              <a:t>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84F3D-506F-864C-BDB5-56336662A6E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9C21-9AC6-A440-98D9-A457D739E2F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第二级</a:t>
            </a:r>
            <a:endParaRPr kumimoji="1" lang="zh-CN" altLang="en-US"/>
          </a:p>
          <a:p>
            <a:pPr lvl="2"/>
            <a:r>
              <a:rPr kumimoji="1" lang="zh-CN" altLang="en-US"/>
              <a:t>第三级</a:t>
            </a:r>
            <a:endParaRPr kumimoji="1" lang="zh-CN" altLang="en-US"/>
          </a:p>
          <a:p>
            <a:pPr lvl="3"/>
            <a:r>
              <a:rPr kumimoji="1" lang="zh-CN" altLang="en-US"/>
              <a:t>第四级</a:t>
            </a:r>
            <a:endParaRPr kumimoji="1" lang="zh-CN" altLang="en-US"/>
          </a:p>
          <a:p>
            <a:pPr lvl="4"/>
            <a:r>
              <a:rPr kumimoji="1" lang="zh-CN" altLang="en-US"/>
              <a:t>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84F3D-506F-864C-BDB5-56336662A6E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9C21-9AC6-A440-98D9-A457D739E2F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84F3D-506F-864C-BDB5-56336662A6E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9C21-9AC6-A440-98D9-A457D739E2F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第二级</a:t>
            </a:r>
            <a:endParaRPr kumimoji="1" lang="zh-CN" altLang="en-US"/>
          </a:p>
          <a:p>
            <a:pPr lvl="2"/>
            <a:r>
              <a:rPr kumimoji="1" lang="zh-CN" altLang="en-US"/>
              <a:t>第三级</a:t>
            </a:r>
            <a:endParaRPr kumimoji="1" lang="zh-CN" altLang="en-US"/>
          </a:p>
          <a:p>
            <a:pPr lvl="3"/>
            <a:r>
              <a:rPr kumimoji="1" lang="zh-CN" altLang="en-US"/>
              <a:t>第四级</a:t>
            </a:r>
            <a:endParaRPr kumimoji="1" lang="zh-CN" altLang="en-US"/>
          </a:p>
          <a:p>
            <a:pPr lvl="4"/>
            <a:r>
              <a:rPr kumimoji="1" lang="zh-CN" altLang="en-US"/>
              <a:t>第五级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第二级</a:t>
            </a:r>
            <a:endParaRPr kumimoji="1" lang="zh-CN" altLang="en-US"/>
          </a:p>
          <a:p>
            <a:pPr lvl="2"/>
            <a:r>
              <a:rPr kumimoji="1" lang="zh-CN" altLang="en-US"/>
              <a:t>第三级</a:t>
            </a:r>
            <a:endParaRPr kumimoji="1" lang="zh-CN" altLang="en-US"/>
          </a:p>
          <a:p>
            <a:pPr lvl="3"/>
            <a:r>
              <a:rPr kumimoji="1" lang="zh-CN" altLang="en-US"/>
              <a:t>第四级</a:t>
            </a:r>
            <a:endParaRPr kumimoji="1" lang="zh-CN" altLang="en-US"/>
          </a:p>
          <a:p>
            <a:pPr lvl="4"/>
            <a:r>
              <a:rPr kumimoji="1" lang="zh-CN" altLang="en-US"/>
              <a:t>第五级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84F3D-506F-864C-BDB5-56336662A6E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9C21-9AC6-A440-98D9-A457D739E2F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第二级</a:t>
            </a:r>
            <a:endParaRPr kumimoji="1" lang="zh-CN" altLang="en-US"/>
          </a:p>
          <a:p>
            <a:pPr lvl="2"/>
            <a:r>
              <a:rPr kumimoji="1" lang="zh-CN" altLang="en-US"/>
              <a:t>第三级</a:t>
            </a:r>
            <a:endParaRPr kumimoji="1" lang="zh-CN" altLang="en-US"/>
          </a:p>
          <a:p>
            <a:pPr lvl="3"/>
            <a:r>
              <a:rPr kumimoji="1" lang="zh-CN" altLang="en-US"/>
              <a:t>第四级</a:t>
            </a:r>
            <a:endParaRPr kumimoji="1" lang="zh-CN" altLang="en-US"/>
          </a:p>
          <a:p>
            <a:pPr lvl="4"/>
            <a:r>
              <a:rPr kumimoji="1" lang="zh-CN" altLang="en-US"/>
              <a:t>第五级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第二级</a:t>
            </a:r>
            <a:endParaRPr kumimoji="1" lang="zh-CN" altLang="en-US"/>
          </a:p>
          <a:p>
            <a:pPr lvl="2"/>
            <a:r>
              <a:rPr kumimoji="1" lang="zh-CN" altLang="en-US"/>
              <a:t>第三级</a:t>
            </a:r>
            <a:endParaRPr kumimoji="1" lang="zh-CN" altLang="en-US"/>
          </a:p>
          <a:p>
            <a:pPr lvl="3"/>
            <a:r>
              <a:rPr kumimoji="1" lang="zh-CN" altLang="en-US"/>
              <a:t>第四级</a:t>
            </a:r>
            <a:endParaRPr kumimoji="1" lang="zh-CN" altLang="en-US"/>
          </a:p>
          <a:p>
            <a:pPr lvl="4"/>
            <a:r>
              <a:rPr kumimoji="1" lang="zh-CN" altLang="en-US"/>
              <a:t>第五级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84F3D-506F-864C-BDB5-56336662A6E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9C21-9AC6-A440-98D9-A457D739E2F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84F3D-506F-864C-BDB5-56336662A6E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9C21-9AC6-A440-98D9-A457D739E2F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84F3D-506F-864C-BDB5-56336662A6E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9C21-9AC6-A440-98D9-A457D739E2F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第二级</a:t>
            </a:r>
            <a:endParaRPr kumimoji="1" lang="zh-CN" altLang="en-US"/>
          </a:p>
          <a:p>
            <a:pPr lvl="2"/>
            <a:r>
              <a:rPr kumimoji="1" lang="zh-CN" altLang="en-US"/>
              <a:t>第三级</a:t>
            </a:r>
            <a:endParaRPr kumimoji="1" lang="zh-CN" altLang="en-US"/>
          </a:p>
          <a:p>
            <a:pPr lvl="3"/>
            <a:r>
              <a:rPr kumimoji="1" lang="zh-CN" altLang="en-US"/>
              <a:t>第四级</a:t>
            </a:r>
            <a:endParaRPr kumimoji="1" lang="zh-CN" altLang="en-US"/>
          </a:p>
          <a:p>
            <a:pPr lvl="4"/>
            <a:r>
              <a:rPr kumimoji="1" lang="zh-CN" altLang="en-US"/>
              <a:t>第五级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84F3D-506F-864C-BDB5-56336662A6E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9C21-9AC6-A440-98D9-A457D739E2F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84F3D-506F-864C-BDB5-56336662A6E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9C21-9AC6-A440-98D9-A457D739E2F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第二级</a:t>
            </a:r>
            <a:endParaRPr kumimoji="1" lang="zh-CN" altLang="en-US"/>
          </a:p>
          <a:p>
            <a:pPr lvl="2"/>
            <a:r>
              <a:rPr kumimoji="1" lang="zh-CN" altLang="en-US"/>
              <a:t>第三级</a:t>
            </a:r>
            <a:endParaRPr kumimoji="1" lang="zh-CN" altLang="en-US"/>
          </a:p>
          <a:p>
            <a:pPr lvl="3"/>
            <a:r>
              <a:rPr kumimoji="1" lang="zh-CN" altLang="en-US"/>
              <a:t>第四级</a:t>
            </a:r>
            <a:endParaRPr kumimoji="1" lang="zh-CN" altLang="en-US"/>
          </a:p>
          <a:p>
            <a:pPr lvl="4"/>
            <a:r>
              <a:rPr kumimoji="1" lang="zh-CN" altLang="en-US"/>
              <a:t>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84F3D-506F-864C-BDB5-56336662A6E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C9C21-9AC6-A440-98D9-A457D739E2F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11070883">
            <a:off x="640602" y="2526059"/>
            <a:ext cx="1806575" cy="1806575"/>
          </a:xfrm>
          <a:prstGeom prst="rect">
            <a:avLst/>
          </a:prstGeom>
        </p:spPr>
      </p:pic>
      <p:pic>
        <p:nvPicPr>
          <p:cNvPr id="23" name="图片 22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16200000">
            <a:off x="5422265" y="349250"/>
            <a:ext cx="3608705" cy="3608705"/>
          </a:xfrm>
          <a:prstGeom prst="rect">
            <a:avLst/>
          </a:prstGeom>
        </p:spPr>
      </p:pic>
      <p:sp>
        <p:nvSpPr>
          <p:cNvPr id="5" name="文本框 4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 txBox="1"/>
          <p:nvPr/>
        </p:nvSpPr>
        <p:spPr>
          <a:xfrm>
            <a:off x="3197225" y="4265295"/>
            <a:ext cx="625792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获奖</a:t>
            </a:r>
            <a:r>
              <a:rPr kumimoji="1" lang="zh-CN" alt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作</a:t>
            </a:r>
            <a:r>
              <a:rPr kumimoji="1" lang="en-US" altLang="zh-CN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品</a:t>
            </a:r>
            <a:r>
              <a:rPr kumimoji="1" lang="zh-CN" alt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案例分享</a:t>
            </a:r>
            <a:endParaRPr kumimoji="1" lang="en-US" altLang="zh-CN" sz="44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 algn="ctr">
              <a:lnSpc>
                <a:spcPct val="150000"/>
              </a:lnSpc>
            </a:pPr>
            <a:endParaRPr kumimoji="1" lang="en-US" altLang="zh-CN" sz="44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12" name="文本框 11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 txBox="1"/>
          <p:nvPr/>
        </p:nvSpPr>
        <p:spPr>
          <a:xfrm>
            <a:off x="388279" y="4820951"/>
            <a:ext cx="246223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第一组：</a:t>
            </a:r>
            <a:r>
              <a:rPr kumimoji="1"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21</a:t>
            </a:r>
            <a:r>
              <a:rPr kumimoji="1"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新媒杨一诺</a:t>
            </a:r>
            <a:endParaRPr kumimoji="1"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 marL="36195">
              <a:lnSpc>
                <a:spcPct val="150000"/>
              </a:lnSpc>
            </a:pPr>
            <a:r>
              <a:rPr kumimoji="1"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           21</a:t>
            </a:r>
            <a:r>
              <a:rPr kumimoji="1"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数营袁婧怡</a:t>
            </a:r>
            <a:endParaRPr kumimoji="1"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 marL="36195">
              <a:lnSpc>
                <a:spcPct val="150000"/>
              </a:lnSpc>
            </a:pPr>
            <a:r>
              <a:rPr kumimoji="1"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           21</a:t>
            </a:r>
            <a:r>
              <a:rPr kumimoji="1"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公关聂雅婷</a:t>
            </a:r>
            <a:endParaRPr kumimoji="1"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 marL="36195">
              <a:lnSpc>
                <a:spcPct val="150000"/>
              </a:lnSpc>
            </a:pPr>
            <a:r>
              <a:rPr kumimoji="1"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           </a:t>
            </a:r>
            <a:r>
              <a:rPr kumimoji="1"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21</a:t>
            </a:r>
            <a:r>
              <a:rPr kumimoji="1"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广告赵嘉懿</a:t>
            </a:r>
            <a:endParaRPr kumimoji="1"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19" name="矩形 18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10633075" y="5588012"/>
            <a:ext cx="719138" cy="431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e7d195523061f1c0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e7d195523061f1c01d60fa9f1cfcbfb3d7dea265119d71e15FBB43640B43E9A75E03FE54C774D5D4779ED45933E78901D3CB0E69E39D04A9E1E9B25CF060C4BCA4D072860494D0D8E683C2FE58414E15FE152DAADBF0DD7294A6FBF24FC0A93C6934739833B03F2D265AA3598F7940EEAE6A5C6C61AC7297814E14D567A9C73910A91667EB4925FE</a:t>
            </a:r>
            <a:endParaRPr lang="zh-CN" altLang="en-US" sz="100"/>
          </a:p>
        </p:txBody>
      </p:sp>
      <p:pic>
        <p:nvPicPr>
          <p:cNvPr id="26" name="图片 25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 rot="2568825">
            <a:off x="4819015" y="2469515"/>
            <a:ext cx="1771015" cy="17710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786245" y="5588000"/>
            <a:ext cx="41179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积累经典使用者｜物品｜困境</a:t>
            </a:r>
            <a:endParaRPr kumimoji="1"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private/var/folders/7g/xkw9jcf15ts68yqslg_wbcyr0000gn/T/com.kingsoft.wpsoffice.mac/picturecompress_20230523204407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3540" y="1877060"/>
            <a:ext cx="4203065" cy="3103880"/>
          </a:xfrm>
          <a:prstGeom prst="rect">
            <a:avLst/>
          </a:prstGeom>
        </p:spPr>
      </p:pic>
      <p:sp>
        <p:nvSpPr>
          <p:cNvPr id="6" name="文本框 5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 txBox="1"/>
          <p:nvPr/>
        </p:nvSpPr>
        <p:spPr>
          <a:xfrm>
            <a:off x="7960363" y="279906"/>
            <a:ext cx="367283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Part.</a:t>
            </a:r>
            <a:r>
              <a:rPr kumimoji="1" lang="en-US" altLang="zh-CN" sz="1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01</a:t>
            </a:r>
            <a:endParaRPr kumimoji="1" lang="en-US" altLang="zh-CN" sz="16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7" name="Rectangle 7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5189220" y="2636520"/>
            <a:ext cx="7002780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名称：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ANGEL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电气事故检测衣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【IF-2023】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9" name="Rectangle 7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5227955" y="5079348"/>
            <a:ext cx="4202600" cy="1306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简介：</a:t>
            </a:r>
            <a:r>
              <a:rPr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全球首款救生智能纺织品</a:t>
            </a:r>
            <a:r>
              <a:rPr 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，将</a:t>
            </a:r>
            <a:r>
              <a:rPr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  <a:sym typeface="+mn-ea"/>
              </a:rPr>
              <a:t>应急救援系统</a:t>
            </a:r>
            <a:r>
              <a:rPr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完全融入服装</a:t>
            </a:r>
            <a:r>
              <a:rPr 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。具有识别</a:t>
            </a:r>
            <a:r>
              <a:rPr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事故类型和严重程度</a:t>
            </a:r>
            <a:r>
              <a:rPr 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的功能</a:t>
            </a:r>
            <a:r>
              <a:rPr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(在发生电气事故时自动启动紧急救援措施</a:t>
            </a:r>
            <a:r>
              <a:rPr 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——</a:t>
            </a:r>
            <a:r>
              <a:rPr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关闭环境中的危险电流源</a:t>
            </a:r>
            <a:r>
              <a:rPr 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、</a:t>
            </a:r>
            <a:r>
              <a:rPr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通过有效指导救援力量将事故造成的后果损害降至最低</a:t>
            </a:r>
            <a:r>
              <a:rPr 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）</a:t>
            </a:r>
            <a:r>
              <a:rPr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ANGEL能够对电工进行持续监控，以快速发现电气事故和坠落。</a:t>
            </a:r>
            <a:endParaRPr sz="1200" dirty="0">
              <a:solidFill>
                <a:schemeClr val="tx1">
                  <a:lumMod val="85000"/>
                  <a:lumOff val="15000"/>
                </a:schemeClr>
              </a:solidFill>
              <a:latin typeface="Josefin Sans Light" charset="0"/>
              <a:ea typeface="Josefin Sans Light" charset="0"/>
              <a:cs typeface="Josefin Sans Light" charset="0"/>
            </a:endParaRPr>
          </a:p>
        </p:txBody>
      </p:sp>
      <p:sp>
        <p:nvSpPr>
          <p:cNvPr id="10" name="文本框 9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 txBox="1"/>
          <p:nvPr/>
        </p:nvSpPr>
        <p:spPr>
          <a:xfrm>
            <a:off x="5227955" y="2954020"/>
            <a:ext cx="4474845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问题：电气事故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 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使用者：电工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 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物品：衣服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困境：电气事故频发，电工人身安全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缺少保障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解决方案：集成新科技（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  <a:sym typeface="+mn-ea"/>
              </a:rPr>
              <a:t>传感器技术和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  <a:sym typeface="+mn-ea"/>
              </a:rPr>
              <a:t>GENIUS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  <a:sym typeface="+mn-ea"/>
              </a:rPr>
              <a:t>硬件），将应急救援系统完全融入服装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  <a:sym typeface="+mn-ea"/>
            </a:endParaRPr>
          </a:p>
        </p:txBody>
      </p:sp>
      <p:sp>
        <p:nvSpPr>
          <p:cNvPr id="11" name="矩形 10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11352213" y="404813"/>
            <a:ext cx="431800" cy="431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3" name="直线连接符 12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CxnSpPr/>
          <p:nvPr/>
        </p:nvCxnSpPr>
        <p:spPr>
          <a:xfrm flipV="1">
            <a:off x="11192333" y="5955728"/>
            <a:ext cx="586610" cy="49746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7d195523061f1c0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e7d195523061f1c01d60fa9f1cfcbfb3d7dea265119d71e15FBB43640B43E9A75E03FE54C774D5D4779ED45933E78901D3CB0E69E39D04A9E1E9B25CF060C4BCA4D072860494D0D8E683C2FE58414E15FE152DAADBF0DD7294A6FBF24FC0A93C6934739833B03F2D265AA3598F7940EEAE6A5C6C61AC7297814E14D567A9C73910A91667EB4925FE</a:t>
            </a:r>
            <a:endParaRPr lang="zh-CN" altLang="en-US" sz="100"/>
          </a:p>
        </p:txBody>
      </p:sp>
      <p:pic>
        <p:nvPicPr>
          <p:cNvPr id="3" name="图片 2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10800000">
            <a:off x="3228356" y="87823"/>
            <a:ext cx="3061482" cy="283896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紫色的伞&#10;&#10;中度可信度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53" t="10738" r="21021" b="13715"/>
          <a:stretch>
            <a:fillRect/>
          </a:stretch>
        </p:blipFill>
        <p:spPr>
          <a:xfrm>
            <a:off x="365844" y="1597274"/>
            <a:ext cx="4486656" cy="3917092"/>
          </a:xfrm>
          <a:prstGeom prst="rect">
            <a:avLst/>
          </a:prstGeom>
        </p:spPr>
      </p:pic>
      <p:sp>
        <p:nvSpPr>
          <p:cNvPr id="6" name="文本框 5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 txBox="1"/>
          <p:nvPr/>
        </p:nvSpPr>
        <p:spPr>
          <a:xfrm>
            <a:off x="7679376" y="10691"/>
            <a:ext cx="367283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Part.</a:t>
            </a:r>
            <a:r>
              <a:rPr kumimoji="1" lang="en-US" altLang="zh-CN" sz="1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02</a:t>
            </a:r>
            <a:endParaRPr kumimoji="1" lang="en-US" altLang="zh-CN" sz="16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7" name="Rectangle 7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5189049" y="2819400"/>
            <a:ext cx="7340701" cy="4040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名称：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SEIRA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HELMET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可折叠头盔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【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红点奖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-2022】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9" name="Rectangle 7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5228061" y="4772987"/>
            <a:ext cx="4202600" cy="8990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简介：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cs typeface="Josefin Sans Light" charset="0"/>
              </a:rPr>
              <a:t>可折叠的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cs typeface="Josefin Sans Light" charset="0"/>
              </a:rPr>
              <a:t>SEIRA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cs typeface="Josefin Sans Light" charset="0"/>
              </a:rPr>
              <a:t>头盔的设计灵感来自于蜂巢的结构。柔性头盔各部件相互支撑，稳定性高，同时易于折叠。折叠后，头盔的空间仅为传统自行车头盔的三分之一。这使得用户可以方便地将其存储在包中随身携带，随时安全。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Josefin Sans Light" charset="0"/>
              <a:cs typeface="Josefin Sans Light" charset="0"/>
            </a:endParaRPr>
          </a:p>
        </p:txBody>
      </p:sp>
      <p:sp>
        <p:nvSpPr>
          <p:cNvPr id="10" name="文本框 9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 txBox="1"/>
          <p:nvPr/>
        </p:nvSpPr>
        <p:spPr>
          <a:xfrm>
            <a:off x="5228061" y="3221728"/>
            <a:ext cx="6387290" cy="1551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问题：物品收纳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使用者：骑行者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物品：安全保护装具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困境：传统头盔体积较大不易携带和存放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解决方案：将传统头盔的完整结构拆分重组实现折叠，缩小所占空间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  <a:sym typeface="+mn-ea"/>
            </a:endParaRPr>
          </a:p>
        </p:txBody>
      </p:sp>
      <p:sp>
        <p:nvSpPr>
          <p:cNvPr id="11" name="矩形 10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11352213" y="404813"/>
            <a:ext cx="431800" cy="431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3" name="直线连接符 12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CxnSpPr/>
          <p:nvPr/>
        </p:nvCxnSpPr>
        <p:spPr>
          <a:xfrm flipV="1">
            <a:off x="11192333" y="5955728"/>
            <a:ext cx="586610" cy="49746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7d195523061f1c0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e7d195523061f1c01d60fa9f1cfcbfb3d7dea265119d71e15FBB43640B43E9A75E03FE54C774D5D4779ED45933E78901D3CB0E69E39D04A9E1E9B25CF060C4BCA4D072860494D0D8E683C2FE58414E15FE152DAADBF0DD7294A6FBF24FC0A93C6934739833B03F2D265AA3598F7940EEAE6A5C6C61AC7297814E14D567A9C73910A91667EB4925FE</a:t>
            </a:r>
            <a:endParaRPr lang="zh-CN" altLang="en-US" sz="100"/>
          </a:p>
        </p:txBody>
      </p:sp>
      <p:pic>
        <p:nvPicPr>
          <p:cNvPr id="8" name="图片 7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3396707">
            <a:off x="3435196" y="360227"/>
            <a:ext cx="2186826" cy="218682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 txBox="1"/>
          <p:nvPr/>
        </p:nvSpPr>
        <p:spPr>
          <a:xfrm>
            <a:off x="7960363" y="279906"/>
            <a:ext cx="367283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Part.</a:t>
            </a:r>
            <a:r>
              <a:rPr kumimoji="1" lang="en-US" altLang="zh-CN" sz="1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03</a:t>
            </a:r>
            <a:endParaRPr kumimoji="1" lang="en-US" altLang="zh-CN" sz="16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7" name="Rectangle 7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5189220" y="2636520"/>
            <a:ext cx="7002780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名称：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Conscious Coat Hanger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 衣架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【IF-2021】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9" name="Rectangle 7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5227955" y="5096210"/>
            <a:ext cx="5767705" cy="1102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简介：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当我们在商店里购买货架上的衣服时，我们经常会遇到一个问题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: 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不同尺码的相同衣物通常都挂在同一个衣架上。虽然衣服应该按尺码排列，但由于顾客多次挑选又放回，衣服的顺序往往会被搞乱。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Conscious Coat Hanger 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有一个字母挂钩装置，与表示衣服尺码的字母相匹配 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(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例如 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S</a:t>
            </a:r>
            <a:r>
              <a:rPr lang="zh-CN" alt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、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M</a:t>
            </a:r>
            <a:r>
              <a:rPr lang="zh-CN" alt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、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L)</a:t>
            </a:r>
            <a:r>
              <a:rPr lang="zh-CN" alt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。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</a:rPr>
              <a:t>这就消除了在杂乱中寻找自身尺码的挫折感。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Josefin Sans Light" charset="0"/>
            </a:endParaRPr>
          </a:p>
        </p:txBody>
      </p:sp>
      <p:sp>
        <p:nvSpPr>
          <p:cNvPr id="10" name="文本框 9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 txBox="1"/>
          <p:nvPr/>
        </p:nvSpPr>
        <p:spPr>
          <a:xfrm>
            <a:off x="5227955" y="2954020"/>
            <a:ext cx="5767705" cy="2142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问题：物品收纳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使用者：服装店顾客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物品：衣架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困境：服装店不同尺码的衣服都悬挂在同一个衣架上，且不按尺码排列，不便于顾客寻找自身尺码的衣服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解决方案：设计有字母挂钩装置的衣架，装置样式与表示衣服尺码的字母匹配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  <a:sym typeface="+mn-ea"/>
            </a:endParaRPr>
          </a:p>
        </p:txBody>
      </p:sp>
      <p:sp>
        <p:nvSpPr>
          <p:cNvPr id="11" name="矩形 10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11352213" y="404813"/>
            <a:ext cx="431800" cy="431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3" name="直线连接符 12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CxnSpPr/>
          <p:nvPr/>
        </p:nvCxnSpPr>
        <p:spPr>
          <a:xfrm flipV="1">
            <a:off x="11192333" y="5955728"/>
            <a:ext cx="586610" cy="49746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7d195523061f1c0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e7d195523061f1c01d60fa9f1cfcbfb3d7dea265119d71e15FBB43640B43E9A75E03FE54C774D5D4779ED45933E78901D3CB0E69E39D04A9E1E9B25CF060C4BCA4D072860494D0D8E683C2FE58414E15FE152DAADBF0DD7294A6FBF24FC0A93C6934739833B03F2D265AA3598F7940EEAE6A5C6C61AC7297814E14D567A9C73910A91667EB4925FE</a:t>
            </a:r>
            <a:endParaRPr lang="zh-CN" altLang="en-US" sz="100"/>
          </a:p>
        </p:txBody>
      </p:sp>
      <p:pic>
        <p:nvPicPr>
          <p:cNvPr id="8" name="图片 7" descr="穿着蓝色衣服的人在打电话&#10;&#10;中度可信度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90"/>
          <a:stretch>
            <a:fillRect/>
          </a:stretch>
        </p:blipFill>
        <p:spPr>
          <a:xfrm>
            <a:off x="752955" y="2260881"/>
            <a:ext cx="4285452" cy="2928339"/>
          </a:xfrm>
          <a:prstGeom prst="rect">
            <a:avLst/>
          </a:prstGeom>
        </p:spPr>
      </p:pic>
      <p:pic>
        <p:nvPicPr>
          <p:cNvPr id="15" name="图片 14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2568825">
            <a:off x="4921885" y="499628"/>
            <a:ext cx="1771015" cy="17710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 txBox="1"/>
          <p:nvPr/>
        </p:nvSpPr>
        <p:spPr>
          <a:xfrm>
            <a:off x="7960363" y="699641"/>
            <a:ext cx="3672837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Part.</a:t>
            </a:r>
            <a:r>
              <a:rPr kumimoji="1" lang="en-US" altLang="zh-CN" sz="1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04</a:t>
            </a:r>
            <a:endParaRPr kumimoji="1" lang="en-US" altLang="zh-CN" sz="16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7" name="Rectangle 7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5189050" y="2819400"/>
            <a:ext cx="5383700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名称：</a:t>
            </a:r>
            <a:r>
              <a:rPr altLang="zh-CN" sz="1800" b="1" kern="100">
                <a:effectLst/>
                <a:latin typeface="Arial" panose="020B0604020202020204" pitchFamily="34" charset="0"/>
                <a:ea typeface="等线" pitchFamily="2" charset="-122"/>
              </a:rPr>
              <a:t>Universal Tool | 螺丝刀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【IF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奖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-2022】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9" name="Rectangle 7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5228061" y="5363960"/>
            <a:ext cx="4202600" cy="1306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简介：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 Light" charset="0"/>
                <a:ea typeface="Josefin Sans Light" charset="0"/>
                <a:cs typeface="Josefin Sans Light" charset="0"/>
              </a:rPr>
              <a:t>Universal Tool 为解决螺丝刀与螺丝的匹配问题提供了一种全新的方法。该产品的螺丝刀部分由数百个小型、高强度、可伸缩的单元模块组成。这些模块可以根据螺丝的类型、型号、形状和大小自动调整。然后通过固定按钮上的手柄，简单地固定这个形状的螺丝刀刀头。可变螺丝刀的变形模式适用于各种型号、型号、形状、尺寸的螺丝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Josefin Sans Light" charset="0"/>
              <a:ea typeface="Josefin Sans Light" charset="0"/>
              <a:cs typeface="Josefin Sans Light" charset="0"/>
            </a:endParaRPr>
          </a:p>
        </p:txBody>
      </p:sp>
      <p:sp>
        <p:nvSpPr>
          <p:cNvPr id="11" name="矩形 10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11352213" y="404813"/>
            <a:ext cx="431800" cy="431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3" name="直线连接符 12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CxnSpPr/>
          <p:nvPr/>
        </p:nvCxnSpPr>
        <p:spPr>
          <a:xfrm flipV="1">
            <a:off x="11192333" y="5955728"/>
            <a:ext cx="586610" cy="49746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7d195523061f1c0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e7d195523061f1c01d60fa9f1cfcbfb3d7dea265119d71e15FBB43640B43E9A75E03FE54C774D5D4779ED45933E78901D3CB0E69E39D04A9E1E9B25CF060C4BCA4D072860494D0D8E683C2FE58414E15FE152DAADBF0DD7294A6FBF24FC0A93C6934739833B03F2D265AA3598F7940EEAE6A5C6C61AC7297814E14D567A9C73910A91667EB4925FE</a:t>
            </a:r>
            <a:endParaRPr lang="zh-CN" altLang="en-US" sz="1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t="4351" r="281"/>
          <a:stretch>
            <a:fillRect/>
          </a:stretch>
        </p:blipFill>
        <p:spPr>
          <a:xfrm>
            <a:off x="201930" y="3753485"/>
            <a:ext cx="4053840" cy="291719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rcRect l="6102" t="6896" r="11506" b="2288"/>
          <a:stretch>
            <a:fillRect/>
          </a:stretch>
        </p:blipFill>
        <p:spPr>
          <a:xfrm>
            <a:off x="201930" y="271145"/>
            <a:ext cx="4046855" cy="3503930"/>
          </a:xfrm>
          <a:prstGeom prst="rect">
            <a:avLst/>
          </a:prstGeom>
        </p:spPr>
      </p:pic>
      <p:pic>
        <p:nvPicPr>
          <p:cNvPr id="12" name="图片 11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 rot="11070883">
            <a:off x="3867149" y="598484"/>
            <a:ext cx="1806575" cy="1806575"/>
          </a:xfrm>
          <a:prstGeom prst="rect">
            <a:avLst/>
          </a:prstGeom>
        </p:spPr>
      </p:pic>
      <p:sp>
        <p:nvSpPr>
          <p:cNvPr id="15" name="文本框 14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 txBox="1"/>
          <p:nvPr/>
        </p:nvSpPr>
        <p:spPr>
          <a:xfrm>
            <a:off x="5227955" y="3221355"/>
            <a:ext cx="5767705" cy="21558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问题：物品收纳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使用者：家庭维修、专业技术工作者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物品：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螺丝刀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困境：市场上螺丝型号太多且大小形状尺寸各不相同，就必须得配有各个样式的螺丝刀，不方便携带也不方便日常使用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解决方案：设计可自动调整的螺丝刀刀头，可以适应任何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型号的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螺丝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617208">
            <a:off x="7281278" y="-851915"/>
            <a:ext cx="5244006" cy="5244006"/>
          </a:xfrm>
          <a:prstGeom prst="rect">
            <a:avLst/>
          </a:prstGeom>
        </p:spPr>
      </p:pic>
      <p:sp>
        <p:nvSpPr>
          <p:cNvPr id="2" name="矩形 1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/>
          <p:nvPr/>
        </p:nvSpPr>
        <p:spPr>
          <a:xfrm>
            <a:off x="3575050" y="1916113"/>
            <a:ext cx="5041900" cy="30257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SpPr txBox="1"/>
          <p:nvPr/>
        </p:nvSpPr>
        <p:spPr>
          <a:xfrm>
            <a:off x="4532176" y="2981034"/>
            <a:ext cx="3500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36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THANKS FOR</a:t>
            </a:r>
            <a:endParaRPr kumimoji="1" lang="en-US" altLang="en-US" sz="3600" b="1" spc="100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  <a:p>
            <a:r>
              <a:rPr kumimoji="1" lang="en-US" altLang="zh-CN" sz="36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LISTENING</a:t>
            </a:r>
            <a:endParaRPr kumimoji="1" lang="zh-CN" altLang="en-US" sz="3600" b="1" spc="100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pic>
        <p:nvPicPr>
          <p:cNvPr id="5" name="图片 4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576" y="3429000"/>
            <a:ext cx="2895600" cy="2895600"/>
          </a:xfrm>
          <a:prstGeom prst="rect">
            <a:avLst/>
          </a:prstGeom>
        </p:spPr>
      </p:pic>
      <p:pic>
        <p:nvPicPr>
          <p:cNvPr id="9" name="图片 8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02021">
            <a:off x="340130" y="1202564"/>
            <a:ext cx="1650651" cy="1650651"/>
          </a:xfrm>
          <a:prstGeom prst="rect">
            <a:avLst/>
          </a:prstGeom>
        </p:spPr>
      </p:pic>
      <p:sp>
        <p:nvSpPr>
          <p:cNvPr id="4" name="e7d195523061f1c0" descr="e7d195523061f1c01d60fa9f1cfcbfb3d7dea265119d71e15FBB43640B43E9A75E03FE54C774D5D4779ED45933E78901D3CB0E69E39D04A9E1E9B25CF060C4BCA4D072860494D0D8E683C2FE58414E15FE152DAADBF0DD7294A6FBF24FC0A93C6934739833B03F2D265AA3598F7940EEAE6A5C6C61AC7297814E14D567A9C73910A91667EB4925FE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e7d195523061f1c01d60fa9f1cfcbfb3d7dea265119d71e15FBB43640B43E9A75E03FE54C774D5D4779ED45933E78901D3CB0E69E39D04A9E1E9B25CF060C4BCA4D072860494D0D8E683C2FE58414E15FE152DAADBF0DD7294A6FBF24FC0A93C6934739833B03F2D265AA3598F7940EEAE6A5C6C61AC7297814E14D567A9C73910A91667EB4925FE</a:t>
            </a:r>
            <a:endParaRPr lang="zh-CN" altLang="en-US" sz="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2816</Words>
  <Application>WPS 演示</Application>
  <PresentationFormat>宽屏</PresentationFormat>
  <Paragraphs>73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0" baseType="lpstr">
      <vt:lpstr>Arial</vt:lpstr>
      <vt:lpstr>宋体</vt:lpstr>
      <vt:lpstr>Wingdings</vt:lpstr>
      <vt:lpstr>Josefin Sans</vt:lpstr>
      <vt:lpstr>苹方-简</vt:lpstr>
      <vt:lpstr>Josefin Sans Light</vt:lpstr>
      <vt:lpstr>等线</vt:lpstr>
      <vt:lpstr>汉仪中等线KW</vt:lpstr>
      <vt:lpstr>微软雅黑</vt:lpstr>
      <vt:lpstr>汉仪旗黑</vt:lpstr>
      <vt:lpstr>宋体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cen. 岑.</cp:lastModifiedBy>
  <cp:revision>114</cp:revision>
  <dcterms:created xsi:type="dcterms:W3CDTF">2023-05-28T02:24:12Z</dcterms:created>
  <dcterms:modified xsi:type="dcterms:W3CDTF">2023-05-28T02:24:12Z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6EF3A759827C21CDB1B572646BFE61E3</vt:lpwstr>
  </property>
  <property fmtid="{D5CDD505-2E9C-101B-9397-08002B2CF9AE}" pid="3" name="KSOProductBuildVer">
    <vt:lpwstr>2052-4.6.0.7435</vt:lpwstr>
  </property>
</Properties>
</file>